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embeddedFontLst>
    <p:embeddedFont>
      <p:font typeface="MS PGothic" panose="020B0600070205080204" pitchFamily="34" charset="-128"/>
      <p:regular r:id="rId8"/>
    </p:embeddedFont>
    <p:embeddedFont>
      <p:font typeface="標楷體" panose="03000509000000000000" pitchFamily="65" charset="-120"/>
      <p:regular r:id="rId9"/>
    </p:embeddedFont>
    <p:embeddedFont>
      <p:font typeface="MS PMincho" panose="020B0604020202020204" charset="-128"/>
      <p:regular r:id="rId10"/>
    </p:embeddedFont>
    <p:embeddedFont>
      <p:font typeface="Wingdings 2" panose="05020102010507070707" pitchFamily="18" charset="2"/>
      <p:regular r:id="rId11"/>
    </p:embeddedFont>
  </p:embeddedFont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6FF"/>
    <a:srgbClr val="9999FF"/>
    <a:srgbClr val="8FB4FF"/>
    <a:srgbClr val="9FBFFF"/>
    <a:srgbClr val="FFFFFF"/>
    <a:srgbClr val="FF7C8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55" d="100"/>
          <a:sy n="55" d="100"/>
        </p:scale>
        <p:origin x="1142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8BB999A-3D6E-4942-B572-D5F1E94F9A5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76484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PMincho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PMincho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PMincho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PMincho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MS PMincho" panose="02020600040205080304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 userDrawn="1"/>
        </p:nvSpPr>
        <p:spPr bwMode="auto">
          <a:xfrm>
            <a:off x="3581400" y="4419600"/>
            <a:ext cx="4876800" cy="9144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581400" y="4419600"/>
            <a:ext cx="4876800" cy="914400"/>
          </a:xfrm>
        </p:spPr>
        <p:txBody>
          <a:bodyPr anchor="b"/>
          <a:lstStyle>
            <a:lvl1pPr marL="0" indent="0" algn="r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ja-JP" altLang="en-US" noProof="0" smtClean="0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153400" y="6245225"/>
            <a:ext cx="533400" cy="476250"/>
          </a:xfrm>
        </p:spPr>
        <p:txBody>
          <a:bodyPr/>
          <a:lstStyle>
            <a:lvl1pPr>
              <a:defRPr/>
            </a:lvl1pPr>
          </a:lstStyle>
          <a:p>
            <a:fld id="{F3672578-2599-4D12-8E27-A10A306A4FE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248" name="Rectangle 8"/>
          <p:cNvSpPr>
            <a:spLocks noChangeArrowheads="1"/>
          </p:cNvSpPr>
          <p:nvPr userDrawn="1"/>
        </p:nvSpPr>
        <p:spPr bwMode="auto">
          <a:xfrm>
            <a:off x="685800" y="2133600"/>
            <a:ext cx="7772400" cy="14478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1219200" y="2130429"/>
            <a:ext cx="67056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ja-JP" altLang="en-US" noProof="0" smtClean="0"/>
          </a:p>
        </p:txBody>
      </p:sp>
      <p:sp>
        <p:nvSpPr>
          <p:cNvPr id="10250" name="AutoShape 10"/>
          <p:cNvSpPr>
            <a:spLocks noChangeArrowheads="1"/>
          </p:cNvSpPr>
          <p:nvPr userDrawn="1"/>
        </p:nvSpPr>
        <p:spPr bwMode="auto">
          <a:xfrm flipV="1">
            <a:off x="685800" y="2133600"/>
            <a:ext cx="533400" cy="5334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1" name="AutoShape 11"/>
          <p:cNvSpPr>
            <a:spLocks noChangeArrowheads="1"/>
          </p:cNvSpPr>
          <p:nvPr userDrawn="1"/>
        </p:nvSpPr>
        <p:spPr bwMode="auto">
          <a:xfrm>
            <a:off x="685800" y="2057400"/>
            <a:ext cx="6705600" cy="762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2" name="AutoShape 12"/>
          <p:cNvSpPr>
            <a:spLocks noChangeArrowheads="1"/>
          </p:cNvSpPr>
          <p:nvPr userDrawn="1"/>
        </p:nvSpPr>
        <p:spPr bwMode="auto">
          <a:xfrm rot="10800000" flipV="1">
            <a:off x="7924800" y="3048000"/>
            <a:ext cx="533400" cy="5334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3" name="AutoShape 13"/>
          <p:cNvSpPr>
            <a:spLocks noChangeArrowheads="1"/>
          </p:cNvSpPr>
          <p:nvPr userDrawn="1"/>
        </p:nvSpPr>
        <p:spPr bwMode="auto">
          <a:xfrm rot="10800000">
            <a:off x="1752600" y="3581400"/>
            <a:ext cx="6705600" cy="762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256" name="AutoShape 16"/>
          <p:cNvSpPr>
            <a:spLocks noChangeArrowheads="1"/>
          </p:cNvSpPr>
          <p:nvPr userDrawn="1"/>
        </p:nvSpPr>
        <p:spPr bwMode="auto">
          <a:xfrm rot="5400000" flipV="1">
            <a:off x="6417469" y="3369471"/>
            <a:ext cx="76200" cy="4005262"/>
          </a:xfrm>
          <a:prstGeom prst="rtTriangle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5E8336-970A-47D9-8E88-9F0EF55AD2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84465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000250" cy="62484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848350" cy="62484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245DD9-7913-4B49-9F40-16641B4855C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4016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CC386-3ABA-454C-A6F8-6B36376352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376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42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7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B5E2D-706C-4EF0-8589-94F05D32099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315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924300" cy="5105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62500" y="1295400"/>
            <a:ext cx="3924300" cy="5105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04D5CB-8E81-47F3-B872-3CA22584A5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985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9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3602D-AD41-4E48-915A-4F4F28BDDF5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71661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150D0-A917-4478-A4E7-8F22BFBA90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8360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3BABBC-6B8E-4625-A83D-E3299DA7400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9103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9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12D268-E0E5-4506-B9EE-CFD3681AEA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07007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9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40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37D3A5-E71E-4002-B831-A873DF3934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23427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457200" y="1295400"/>
            <a:ext cx="8229600" cy="51054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80010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7329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37329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/>
            </a:lvl1pPr>
          </a:lstStyle>
          <a:p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61129"/>
            <a:ext cx="533400" cy="396875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BF8E9CF5-C834-422D-AA7F-06185F4BA7F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>
            <a:off x="457200" y="152400"/>
            <a:ext cx="8229600" cy="914400"/>
          </a:xfrm>
          <a:prstGeom prst="rect">
            <a:avLst/>
          </a:prstGeom>
          <a:solidFill>
            <a:srgbClr val="FFFFFF">
              <a:alpha val="5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zh-TW" alt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52400"/>
            <a:ext cx="7162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50000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34" name="AutoShape 10"/>
          <p:cNvSpPr>
            <a:spLocks noChangeArrowheads="1"/>
          </p:cNvSpPr>
          <p:nvPr userDrawn="1"/>
        </p:nvSpPr>
        <p:spPr bwMode="auto">
          <a:xfrm flipV="1">
            <a:off x="457200" y="152400"/>
            <a:ext cx="533400" cy="5334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5" name="AutoShape 11"/>
          <p:cNvSpPr>
            <a:spLocks noChangeArrowheads="1"/>
          </p:cNvSpPr>
          <p:nvPr userDrawn="1"/>
        </p:nvSpPr>
        <p:spPr bwMode="auto">
          <a:xfrm>
            <a:off x="457200" y="76200"/>
            <a:ext cx="6705600" cy="762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6" name="AutoShape 12"/>
          <p:cNvSpPr>
            <a:spLocks noChangeArrowheads="1"/>
          </p:cNvSpPr>
          <p:nvPr userDrawn="1"/>
        </p:nvSpPr>
        <p:spPr bwMode="auto">
          <a:xfrm rot="10800000" flipV="1">
            <a:off x="8153400" y="533400"/>
            <a:ext cx="533400" cy="5334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37" name="AutoShape 13"/>
          <p:cNvSpPr>
            <a:spLocks noChangeArrowheads="1"/>
          </p:cNvSpPr>
          <p:nvPr userDrawn="1"/>
        </p:nvSpPr>
        <p:spPr bwMode="auto">
          <a:xfrm rot="10800000">
            <a:off x="1981200" y="1066800"/>
            <a:ext cx="6705600" cy="76200"/>
          </a:xfrm>
          <a:prstGeom prst="rtTriangle">
            <a:avLst/>
          </a:prstGeom>
          <a:solidFill>
            <a:srgbClr val="9999FF"/>
          </a:solidFill>
          <a:ln w="9525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2" name="AutoShape 18"/>
          <p:cNvSpPr>
            <a:spLocks noChangeArrowheads="1"/>
          </p:cNvSpPr>
          <p:nvPr userDrawn="1"/>
        </p:nvSpPr>
        <p:spPr bwMode="auto">
          <a:xfrm flipH="1" flipV="1">
            <a:off x="381000" y="1295400"/>
            <a:ext cx="76200" cy="3505200"/>
          </a:xfrm>
          <a:prstGeom prst="rtTriangle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4" name="AutoShape 20"/>
          <p:cNvSpPr>
            <a:spLocks noChangeArrowheads="1"/>
          </p:cNvSpPr>
          <p:nvPr userDrawn="1"/>
        </p:nvSpPr>
        <p:spPr bwMode="auto">
          <a:xfrm rot="5400000" flipV="1">
            <a:off x="6019800" y="3810000"/>
            <a:ext cx="76200" cy="5257800"/>
          </a:xfrm>
          <a:prstGeom prst="rtTriangle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5" name="AutoShape 21"/>
          <p:cNvSpPr>
            <a:spLocks noChangeArrowheads="1"/>
          </p:cNvSpPr>
          <p:nvPr userDrawn="1"/>
        </p:nvSpPr>
        <p:spPr bwMode="auto">
          <a:xfrm rot="16200000" flipV="1">
            <a:off x="3048000" y="-1371600"/>
            <a:ext cx="76200" cy="5257800"/>
          </a:xfrm>
          <a:prstGeom prst="rtTriangle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7" name="Rectangle 23"/>
          <p:cNvSpPr>
            <a:spLocks noChangeArrowheads="1"/>
          </p:cNvSpPr>
          <p:nvPr userDrawn="1"/>
        </p:nvSpPr>
        <p:spPr bwMode="auto">
          <a:xfrm>
            <a:off x="381000" y="1219200"/>
            <a:ext cx="76200" cy="76200"/>
          </a:xfrm>
          <a:prstGeom prst="rect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48" name="Rectangle 24"/>
          <p:cNvSpPr>
            <a:spLocks noChangeArrowheads="1"/>
          </p:cNvSpPr>
          <p:nvPr userDrawn="1"/>
        </p:nvSpPr>
        <p:spPr bwMode="auto">
          <a:xfrm>
            <a:off x="8686800" y="6400800"/>
            <a:ext cx="76200" cy="76200"/>
          </a:xfrm>
          <a:prstGeom prst="rect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050" name="AutoShape 26"/>
          <p:cNvSpPr>
            <a:spLocks noChangeArrowheads="1"/>
          </p:cNvSpPr>
          <p:nvPr userDrawn="1"/>
        </p:nvSpPr>
        <p:spPr bwMode="auto">
          <a:xfrm rot="10800000" flipH="1" flipV="1">
            <a:off x="8686800" y="2895600"/>
            <a:ext cx="76200" cy="3505200"/>
          </a:xfrm>
          <a:prstGeom prst="rtTriangle">
            <a:avLst/>
          </a:prstGeom>
          <a:solidFill>
            <a:srgbClr val="9999FF"/>
          </a:solidFill>
          <a:ln w="9525" algn="ctr">
            <a:solidFill>
              <a:srgbClr val="9999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99FF"/>
        </a:buClr>
        <a:buFont typeface="Arial" panose="020B0604020202020204" pitchFamily="34" charset="0"/>
        <a:buChar char="►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99FF"/>
        </a:buClr>
        <a:buSzPct val="85000"/>
        <a:buFont typeface="Arial" panose="020B0604020202020204" pitchFamily="34" charset="0"/>
        <a:buChar char="►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999FF"/>
        </a:buClr>
        <a:buSzPct val="70000"/>
        <a:buFont typeface="Arial" panose="020B0604020202020204" pitchFamily="34" charset="0"/>
        <a:buChar char="►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999FF"/>
        </a:buClr>
        <a:buSzPct val="55000"/>
        <a:buFont typeface="Arial" panose="020B0604020202020204" pitchFamily="34" charset="0"/>
        <a:buChar char="►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999FF"/>
        </a:buClr>
        <a:buSzPct val="50000"/>
        <a:buFont typeface="Arial" panose="020B0604020202020204" pitchFamily="34" charset="0"/>
        <a:buChar char="►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600" y="2132862"/>
            <a:ext cx="7241232" cy="1470025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臺南市後甲國中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112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學年</a:t>
            </a: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度</a:t>
            </a:r>
            <a: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疑似特殊需求學生轉介說明會</a:t>
            </a:r>
            <a:endParaRPr lang="en-US" altLang="ja-JP" dirty="0">
              <a:solidFill>
                <a:srgbClr val="00206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b="1" dirty="0" smtClean="0">
                <a:solidFill>
                  <a:srgbClr val="002060"/>
                </a:solidFill>
                <a:latin typeface="華康仿宋體W6(P)" panose="02020600000000000000" pitchFamily="18" charset="-120"/>
                <a:ea typeface="華康仿宋體W6(P)" panose="02020600000000000000" pitchFamily="18" charset="-120"/>
              </a:rPr>
              <a:t>1</a:t>
            </a:r>
            <a:r>
              <a:rPr lang="zh-TW" altLang="en-US" b="1" dirty="0" smtClean="0">
                <a:solidFill>
                  <a:srgbClr val="002060"/>
                </a:solidFill>
                <a:latin typeface="華康仿宋體W6(P)" panose="02020600000000000000" pitchFamily="18" charset="-120"/>
                <a:ea typeface="華康仿宋體W6(P)" panose="02020600000000000000" pitchFamily="18" charset="-120"/>
              </a:rPr>
              <a:t> </a:t>
            </a:r>
            <a:r>
              <a:rPr lang="en-US" altLang="zh-TW" b="1" dirty="0" smtClean="0">
                <a:solidFill>
                  <a:srgbClr val="002060"/>
                </a:solidFill>
                <a:latin typeface="華康仿宋體W6(P)" panose="02020600000000000000" pitchFamily="18" charset="-120"/>
                <a:ea typeface="華康仿宋體W6(P)" panose="02020600000000000000" pitchFamily="18" charset="-120"/>
              </a:rPr>
              <a:t>12</a:t>
            </a:r>
            <a:r>
              <a:rPr lang="en-US" altLang="ja-JP" b="1" dirty="0" smtClean="0">
                <a:solidFill>
                  <a:srgbClr val="002060"/>
                </a:solidFill>
                <a:latin typeface="華康仿宋體W6(P)" panose="02020600000000000000" pitchFamily="18" charset="-120"/>
                <a:ea typeface="華康仿宋體W6(P)" panose="02020600000000000000" pitchFamily="18" charset="-120"/>
              </a:rPr>
              <a:t>.10.17</a:t>
            </a:r>
            <a:endParaRPr lang="en-US" altLang="ja-JP" b="1" dirty="0">
              <a:solidFill>
                <a:srgbClr val="002060"/>
              </a:solidFill>
              <a:latin typeface="華康仿宋體W6(P)" panose="02020600000000000000" pitchFamily="18" charset="-120"/>
              <a:ea typeface="華康仿宋體W6(P)" panose="02020600000000000000" pitchFamily="18" charset="-120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-396552" y="6021288"/>
            <a:ext cx="954055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zh-TW" altLang="en-US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您對這樣的孩子的一句話、一種態度、一個眼神都可能影響孩子一輩子</a:t>
            </a:r>
          </a:p>
          <a:p>
            <a:pPr lvl="1"/>
            <a:r>
              <a:rPr lang="zh-TW" altLang="en-US" sz="19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您對這樣的孩子做的一件事、一個服務、一次關懷都可能造就他成為不同的一個人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D8B7-1D1F-4A1A-B146-3B16BA2C1682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特殊需求學生的轉介目的</a:t>
            </a:r>
            <a:endParaRPr lang="en-US" altLang="ja-JP" b="1" dirty="0">
              <a:solidFill>
                <a:srgbClr val="00206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295400"/>
            <a:ext cx="8219256" cy="5445968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導師是第一線的教育工作者</a:t>
            </a:r>
          </a:p>
          <a:p>
            <a:pPr marL="457200" lvl="1" indent="0">
              <a:buNone/>
            </a:pP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是全校最了解自己班上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學生的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人，有時候甚至比家長更能了解他的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孩子</a:t>
            </a: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特殊教育服務是特殊兒童應享的權利</a:t>
            </a:r>
          </a:p>
          <a:p>
            <a:pPr marL="457200" lvl="1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沒有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導師與家長的轉介，特殊兒童不會被發現</a:t>
            </a:r>
          </a:p>
          <a:p>
            <a:pPr marL="457200" lvl="1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特殊教育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教師需要藉助第一線的導師轉介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才能  </a:t>
            </a:r>
            <a:endParaRPr lang="en-US" altLang="zh-TW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接觸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到有特殊需求的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學生</a:t>
            </a: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幫助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他，就是為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他爭取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更多的教育服務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資源</a:t>
            </a: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別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因為要填寫一堆的表格及評量表而卻步</a:t>
            </a: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這些</a:t>
            </a:r>
            <a:endParaRPr lang="en-US" altLang="zh-TW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457200" lvl="1" indent="0">
              <a:buNone/>
            </a:pPr>
            <a:r>
              <a:rPr lang="en-US" altLang="zh-TW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表格</a:t>
            </a:r>
            <a:r>
              <a:rPr lang="zh-TW" alt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是為了審慎的評估孩子</a:t>
            </a:r>
            <a:r>
              <a:rPr lang="en-US" altLang="zh-TW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如何與特殊需求學生家長溝通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不要在家長面前，為孩子做診斷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只需要點出跟其他孩子的不一樣地方，最好是  </a:t>
            </a:r>
            <a:endParaRPr lang="en-US" altLang="zh-TW" sz="2800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具體的描述</a:t>
            </a:r>
          </a:p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以協助孩子為出發點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讓家長知道您是為了協助而不是排斥他的孩子</a:t>
            </a:r>
          </a:p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對待特殊需求孩子應有的態度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要積極尋求資源、協助</a:t>
            </a:r>
          </a:p>
          <a:p>
            <a:r>
              <a:rPr lang="zh-TW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站在家長的角度思考</a:t>
            </a:r>
            <a:endParaRPr lang="en-US" altLang="zh-TW" b="1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  如果這個特殊需求孩子是您的孩子的話</a:t>
            </a:r>
            <a:r>
              <a:rPr lang="en-US" altLang="zh-TW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……</a:t>
            </a:r>
            <a:endParaRPr lang="zh-TW" altLang="en-US" dirty="0" smtClean="0">
              <a:effectLst>
                <a:outerShdw blurRad="38100" dist="38100" dir="2700000" algn="tl">
                  <a:srgbClr val="C0C0C0"/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C386-3ABA-454C-A6F8-6B36376352AB}" type="slidenum">
              <a:rPr lang="en-US" altLang="ja-JP" smtClean="0"/>
              <a:pPr/>
              <a:t>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9707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各種障礙類別轉介管道</a:t>
            </a:r>
            <a:endParaRPr lang="zh-TW" altLang="en-US" b="1" dirty="0">
              <a:solidFill>
                <a:srgbClr val="002060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C386-3ABA-454C-A6F8-6B36376352AB}" type="slidenum">
              <a:rPr lang="en-US" altLang="ja-JP" smtClean="0"/>
              <a:pPr/>
              <a:t>4</a:t>
            </a:fld>
            <a:endParaRPr lang="en-US" altLang="ja-JP"/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82803"/>
              </p:ext>
            </p:extLst>
          </p:nvPr>
        </p:nvGraphicFramePr>
        <p:xfrm>
          <a:off x="467544" y="1412775"/>
          <a:ext cx="8219256" cy="4861560"/>
        </p:xfrm>
        <a:graphic>
          <a:graphicData uri="http://schemas.openxmlformats.org/drawingml/2006/table">
            <a:tbl>
              <a:tblPr/>
              <a:tblGrid>
                <a:gridCol w="1360373"/>
                <a:gridCol w="4118474"/>
                <a:gridCol w="2740409"/>
              </a:tblGrid>
              <a:tr h="11536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轉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介</a:t>
                      </a:r>
                      <a:endParaRPr lang="en-US" altLang="zh-TW" sz="2400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管道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800" b="1" kern="1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醫療院所鑑定</a:t>
                      </a:r>
                      <a:endParaRPr lang="en-US" altLang="zh-TW" sz="2800" b="1" kern="10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（持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身心</a:t>
                      </a: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障礙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手冊</a:t>
                      </a:r>
                      <a:r>
                        <a:rPr lang="en-US" alt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/</a:t>
                      </a: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證明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、</a:t>
                      </a:r>
                      <a:r>
                        <a:rPr lang="zh-TW" sz="24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重大傷病卡或醫師診斷</a:t>
                      </a: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證明</a:t>
                      </a:r>
                      <a:r>
                        <a:rPr lang="zh-TW" altLang="en-US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）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800" b="1" kern="1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鑑</a:t>
                      </a:r>
                      <a:r>
                        <a:rPr lang="zh-TW" sz="2800" b="1" kern="100" dirty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輔會</a:t>
                      </a:r>
                      <a:r>
                        <a:rPr lang="zh-TW" sz="2800" b="1" kern="1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鑑定</a:t>
                      </a:r>
                      <a:endParaRPr lang="en-US" altLang="zh-TW" sz="2800" b="1" kern="100" dirty="0" smtClean="0">
                        <a:solidFill>
                          <a:srgbClr val="FF0000"/>
                        </a:solidFill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70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障礙</a:t>
                      </a:r>
                      <a:endParaRPr lang="en-US" altLang="zh-TW" sz="2400" kern="100" dirty="0" smtClean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類別</a:t>
                      </a:r>
                      <a:endParaRPr lang="zh-TW" sz="24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智能障礙</a:t>
                      </a: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  </a:t>
                      </a:r>
                      <a:r>
                        <a:rPr lang="en-US" sz="27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視覺障礙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聽覺障礙</a:t>
                      </a: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  </a:t>
                      </a:r>
                      <a:r>
                        <a:rPr lang="en-US" sz="27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語言障礙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肢體障礙</a:t>
                      </a: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  </a:t>
                      </a:r>
                      <a:r>
                        <a:rPr lang="en-US" sz="27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腦性麻痺</a:t>
                      </a:r>
                      <a:endParaRPr lang="zh-TW" sz="27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身體病弱</a:t>
                      </a: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  </a:t>
                      </a:r>
                      <a:r>
                        <a:rPr lang="en-US" sz="2700" kern="100" dirty="0" smtClean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自閉症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多重障礙</a:t>
                      </a: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   </a:t>
                      </a:r>
                      <a:r>
                        <a:rPr lang="en-US" sz="27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發展障礙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其他障礙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學習</a:t>
                      </a:r>
                      <a:r>
                        <a:rPr lang="zh-TW" sz="2700" kern="100" dirty="0" smtClean="0"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障礙</a:t>
                      </a:r>
                      <a:endParaRPr lang="zh-TW" sz="27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581660" algn="l"/>
                          <a:tab pos="1163320" algn="l"/>
                          <a:tab pos="1744980" algn="l"/>
                          <a:tab pos="2326640" algn="l"/>
                          <a:tab pos="2908300" algn="l"/>
                          <a:tab pos="3489960" algn="l"/>
                          <a:tab pos="4071620" algn="l"/>
                          <a:tab pos="4653280" algn="l"/>
                          <a:tab pos="5234940" algn="l"/>
                          <a:tab pos="5816600" algn="l"/>
                          <a:tab pos="6398260" algn="l"/>
                          <a:tab pos="6979920" algn="l"/>
                          <a:tab pos="7561580" algn="l"/>
                          <a:tab pos="8143240" algn="l"/>
                          <a:tab pos="8724900" algn="l"/>
                          <a:tab pos="9306560" algn="l"/>
                        </a:tabLst>
                      </a:pPr>
                      <a:r>
                        <a:rPr lang="en-US" sz="2700" kern="100" dirty="0"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0" dirty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細明體"/>
                        </a:rPr>
                        <a:t>情緒行為</a:t>
                      </a:r>
                      <a:r>
                        <a:rPr lang="zh-TW" sz="2700" kern="0" dirty="0" smtClean="0">
                          <a:solidFill>
                            <a:srgbClr val="000000"/>
                          </a:solidFill>
                          <a:latin typeface="標楷體" pitchFamily="65" charset="-120"/>
                          <a:ea typeface="標楷體" pitchFamily="65" charset="-120"/>
                          <a:cs typeface="細明體"/>
                        </a:rPr>
                        <a:t>障礙</a:t>
                      </a:r>
                      <a:endParaRPr lang="zh-TW" sz="2700" kern="100" dirty="0">
                        <a:latin typeface="標楷體" pitchFamily="65" charset="-120"/>
                        <a:ea typeface="標楷體" pitchFamily="65" charset="-120"/>
                        <a:cs typeface="Times New Roman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700" kern="100" dirty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  <a:sym typeface="Wingdings 2"/>
                        </a:rPr>
                        <a:t></a:t>
                      </a:r>
                      <a:r>
                        <a:rPr lang="zh-TW" sz="2700" kern="100" dirty="0">
                          <a:solidFill>
                            <a:srgbClr val="FF0000"/>
                          </a:solidFill>
                          <a:latin typeface="標楷體" pitchFamily="65" charset="-120"/>
                          <a:ea typeface="標楷體" pitchFamily="65" charset="-120"/>
                          <a:cs typeface="Times New Roman"/>
                        </a:rPr>
                        <a:t>自閉症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3188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TW" altLang="en-US" b="1" dirty="0" smtClean="0">
                <a:solidFill>
                  <a:srgbClr val="00206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請特別留意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學習障礙、情緒行為障礙、自閉症之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鑑定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只收件到國二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，建議最慢於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國二</a:t>
            </a:r>
            <a:endParaRPr lang="en-US" altLang="zh-TW" sz="3600" b="1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下學期一開始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務必提出申請，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國三不</a:t>
            </a:r>
            <a:endParaRPr lang="en-US" altLang="zh-TW" sz="3600" b="1" u="sng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3600" b="1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再收件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如果溝通後家長仍不願意鑑定，請務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必</a:t>
            </a:r>
            <a:r>
              <a:rPr lang="zh-TW" altLang="en-US" sz="3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讓家長填寫「不同意鑑定書」</a:t>
            </a: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（可</a:t>
            </a:r>
            <a:endParaRPr lang="en-US" altLang="zh-TW" sz="36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向輔導室索取），以避免日後爭議。</a:t>
            </a:r>
            <a:endParaRPr lang="zh-TW" altLang="en-US" sz="36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ECC386-3ABA-454C-A6F8-6B36376352AB}" type="slidenum">
              <a:rPr lang="en-US" altLang="ja-JP" smtClean="0"/>
              <a:pPr/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5065505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MS PGothic"/>
        <a:cs typeface=""/>
      </a:majorFont>
      <a:minorFont>
        <a:latin typeface="Arial"/>
        <a:ea typeface="MS P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159</TotalTime>
  <Words>420</Words>
  <Application>Microsoft Office PowerPoint</Application>
  <PresentationFormat>如螢幕大小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4" baseType="lpstr">
      <vt:lpstr>MS PGothic</vt:lpstr>
      <vt:lpstr>華康仿宋體W6(P)</vt:lpstr>
      <vt:lpstr>標楷體</vt:lpstr>
      <vt:lpstr>Times New Roman</vt:lpstr>
      <vt:lpstr>MS PMincho</vt:lpstr>
      <vt:lpstr>Arial</vt:lpstr>
      <vt:lpstr>細明體</vt:lpstr>
      <vt:lpstr>Wingdings 2</vt:lpstr>
      <vt:lpstr>標準デザイン</vt:lpstr>
      <vt:lpstr>臺南市後甲國中112學年度 疑似特殊需求學生轉介說明會</vt:lpstr>
      <vt:lpstr>特殊需求學生的轉介目的</vt:lpstr>
      <vt:lpstr>如何與特殊需求學生家長溝通</vt:lpstr>
      <vt:lpstr>各種障礙類別轉介管道</vt:lpstr>
      <vt:lpstr>請特別留意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臺南市後甲國中105學年度 疑似特殊需求學生轉介說明會</dc:title>
  <dc:creator>翁采鳳</dc:creator>
  <cp:lastModifiedBy>User</cp:lastModifiedBy>
  <cp:revision>20</cp:revision>
  <cp:lastPrinted>1601-01-01T00:00:00Z</cp:lastPrinted>
  <dcterms:created xsi:type="dcterms:W3CDTF">2016-09-26T14:07:06Z</dcterms:created>
  <dcterms:modified xsi:type="dcterms:W3CDTF">2023-10-16T15:04:56Z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