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defaultTextStyle>
    <a:defPPr>
      <a:defRPr lang="zh-TW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3C416-593B-A833-838E-B2F8ED64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549F2D9-41D8-77BF-2A63-16F1B239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1C5D-9EA1-43FA-B4FF-49559904C6EB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1A8DEB-C004-FDFA-4936-C62788F1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8EBCCF-1B9E-45C1-B0D8-2D61643B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1CEC-51DF-40DE-8F1C-CCC522FD8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70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8F4C7C7-2D5D-A1F5-A490-CB1156F4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57A7D1-A182-3227-363B-CBFC3D08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6576AC-6C4D-5822-FF73-0EFD11971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11C5D-9EA1-43FA-B4FF-49559904C6EB}" type="datetimeFigureOut">
              <a:rPr lang="zh-TW" altLang="en-US" smtClean="0"/>
              <a:t>2025/5/3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E84775-4237-39D2-DA1B-B57865AC4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19EDF6-0B5F-CDF6-1B75-228665E43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E51CEC-51DF-40DE-8F1C-CCC522FD8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0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0057924-D5DF-3DAF-E76B-6E048032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5400">
                <a:latin typeface="源樣黑體月 H" panose="020B0A00000000000000" pitchFamily="34" charset="-120"/>
                <a:ea typeface="源樣黑體月 H" panose="020B0A00000000000000" pitchFamily="34" charset="-120"/>
              </a:rPr>
              <a:t>3C</a:t>
            </a:r>
            <a:r>
              <a:rPr lang="zh-TW" altLang="en-US" sz="5400">
                <a:latin typeface="源樣黑體月 H" panose="020B0A00000000000000" pitchFamily="34" charset="-120"/>
                <a:ea typeface="源樣黑體月 H" panose="020B0A00000000000000" pitchFamily="34" charset="-120"/>
              </a:rPr>
              <a:t>不沉迷</a:t>
            </a:r>
            <a:br>
              <a:rPr lang="zh-TW" altLang="en-US" sz="5400">
                <a:latin typeface="源樣黑體月 H" panose="020B0A00000000000000" pitchFamily="34" charset="-120"/>
                <a:ea typeface="源樣黑體月 H" panose="020B0A00000000000000" pitchFamily="34" charset="-120"/>
              </a:rPr>
            </a:br>
            <a:r>
              <a:rPr lang="zh-TW" altLang="en-US" sz="5400">
                <a:latin typeface="源樣黑體月 H" panose="020B0A00000000000000" pitchFamily="34" charset="-120"/>
                <a:ea typeface="源樣黑體月 H" panose="020B0A00000000000000" pitchFamily="34" charset="-120"/>
              </a:rPr>
              <a:t>親子零距離</a:t>
            </a:r>
            <a:endParaRPr lang="zh-TW" altLang="en-US" sz="5400" dirty="0">
              <a:solidFill>
                <a:schemeClr val="dk1"/>
              </a:solidFill>
              <a:latin typeface="源樣黑體月 H" panose="020B0A00000000000000" pitchFamily="34" charset="-120"/>
              <a:ea typeface="源樣黑體月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9AD0EF-BCDA-55C6-182A-84AFE68B7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7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3EC80FC-8D4F-DBE3-D544-168E40AC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網路成癮核心症狀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1FE39A-CC63-124F-C391-8B340B36E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AB2E229-9349-1EAA-B54F-27F7BC7F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網路沉迷</a:t>
            </a:r>
            <a:b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</a:b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與成癮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B3CCD4-87B6-7CBF-F955-E13A90509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6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E00091-A1B3-AB49-AA0D-7AA6A6B2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Contents </a:t>
            </a:r>
            <a:r>
              <a:rPr lang="en-US"/>
              <a:t>o</a:t>
            </a:r>
            <a:r>
              <a:rPr lang="en-US">
                <a:solidFill>
                  <a:schemeClr val="dk1"/>
                </a:solidFill>
              </a:rPr>
              <a:t>f This Template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26C2DD-9E80-3ADF-75A4-324A1B7546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9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2A64485-2029-5153-9DA2-FAC67C06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261A60-834F-68C9-BF98-4368808CE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8028335-513E-897C-D3A6-ED69D000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  <a:t>人人都有成癮傾向</a:t>
            </a:r>
            <a:b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</a:br>
            <a:r>
              <a:rPr lang="zh-TW" altLang="en-US" sz="480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預防勝於治療</a:t>
            </a:r>
            <a:endParaRPr lang="zh-TW" altLang="en-US" sz="4800" dirty="0">
              <a:solidFill>
                <a:srgbClr val="C0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E776C2-F525-78C8-1F53-26BA3D6C4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01B175A-0DBB-75DF-D9F0-E81BC5C6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  <a:t>問題的表現形式</a:t>
            </a:r>
            <a:b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</a:br>
            <a: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  <a:t>核心的問題根源</a:t>
            </a:r>
            <a:endParaRPr lang="zh-TW" altLang="en-US" sz="4800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7298FA-0380-23C3-6111-6DEBF8BF5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0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EA34EB0-51A8-A26B-708C-29731658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成癮與生活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FFB6EC-A1A0-C717-5A94-051510832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EFDB767-9E0B-5FE3-D47A-46629D97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成癮與生活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4D8CEA-8269-708B-20E1-373615CA8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5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2B87A30-74AB-C240-B003-7C62CADD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核心的問題根源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380CC4-AC72-8C81-FDAC-66D39B63A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6A25B6E-BC12-8441-C35A-617567C6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新興網路議題</a:t>
            </a:r>
            <a: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-</a:t>
            </a: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性</a:t>
            </a:r>
            <a: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/</a:t>
            </a: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性別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1D5090-A03B-F9AD-575E-7F8B1F35E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6D10007-CF55-A7B3-6D65-3FCA7F93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林世欣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9D8AF5-F730-2564-A271-A81F0641B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36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6534C8F-EA15-EDD7-C052-EE7D4EF1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新興網路議題</a:t>
            </a:r>
            <a: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-</a:t>
            </a: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性</a:t>
            </a:r>
            <a: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/</a:t>
            </a: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性別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1FFE52-EC5E-9B45-A2D8-A60309A2CF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3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E6BD03C-6EC1-A88F-4D54-03A7B809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哪些人容易網路成癮？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AE58A3-D555-FD3C-0C18-539BAFA88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8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EF31D00-B2CD-F32E-811B-0A2AE1B6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哪些人容易網路成癮？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F4E289F-5B82-2458-5CD9-D7E7E7DB5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9D29643-8788-E0B2-65F5-9F4B774B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哪些人容易網路成癮？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1BDD7F6-199D-DBE8-FDF9-85F9C97AE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7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E125EA2-54B7-8DDD-7A74-E798BB57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哪些人容易網路成癮？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76CD49-7CEA-7B6A-5B76-A1D1762F0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0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971BF5A-01CE-3A69-9BBC-5F255EE6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哪些人</a:t>
            </a:r>
            <a:r>
              <a:rPr lang="zh-TW" altLang="en-US" sz="4400" b="1">
                <a:solidFill>
                  <a:srgbClr val="C00000"/>
                </a:solidFill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不</a:t>
            </a: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容易網路成癮？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4E9F22-6ED8-4093-DB3C-0418F99BE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EAAAF85-73C0-31C0-FA6D-05217773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青少年</a:t>
            </a:r>
            <a:b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</a:b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為什麼走向</a:t>
            </a:r>
            <a:b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</a:b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E88F81-5039-F21A-B72D-8EC671109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05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6F2A336-A426-8A94-C93B-8A197C6A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青少年為什麼走向網路成癮？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D7922D-3E14-6635-39A5-D3074153E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2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498B391-2FCC-E1EC-BAE4-9F4C9D37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青少年為什麼走向網路成癮？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6E7325A-F91A-89BC-2864-D72ACE7594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00C8158-F62D-BBAF-CCAC-DD38A73F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改變成癮的可能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C7E1C1-0731-8FA6-5952-A19789431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BDEE6AF-C201-F5AC-2848-27E3ABC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林世欣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6AFB8E-B993-B22E-1196-E8E65B9CD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50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E5B4EBA-732C-AB44-00BA-310840D1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  <a:t>改變成癮的可能</a:t>
            </a:r>
            <a:b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</a:br>
            <a:r>
              <a:rPr lang="zh-TW" altLang="en-US" sz="4800">
                <a:solidFill>
                  <a:srgbClr val="C00000"/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  <a:t>日常點滴的累積</a:t>
            </a:r>
            <a:endParaRPr lang="zh-TW" altLang="en-US" sz="4800" dirty="0">
              <a:solidFill>
                <a:srgbClr val="C00000"/>
              </a:solidFill>
              <a:latin typeface="源起黑體月 H" panose="020B0A00000000000000" pitchFamily="34" charset="-120"/>
              <a:ea typeface="源起黑體月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89C5493-2519-07D1-B6C0-0618DD263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2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95E40A8-1DA3-1A8B-93C2-B359F354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  <a:t>與青少年互動</a:t>
            </a:r>
            <a:b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</a:br>
            <a:r>
              <a:rPr lang="zh-TW" altLang="en-US" sz="4800">
                <a:solidFill>
                  <a:srgbClr val="C00000"/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  <a:t>關係要滋養 行為要設限</a:t>
            </a:r>
            <a:endParaRPr lang="zh-TW" altLang="en-US" sz="4800" dirty="0">
              <a:solidFill>
                <a:srgbClr val="C00000"/>
              </a:solidFill>
              <a:latin typeface="源起黑體月 H" panose="020B0A00000000000000" pitchFamily="34" charset="-120"/>
              <a:ea typeface="源起黑體月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560E5A-584B-0445-37D2-CFF1729E9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9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49ADC0B-BE2B-6BA4-77C5-22C83448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起黑體月 B" panose="020B0800000000000000" pitchFamily="34" charset="-120"/>
                <a:ea typeface="源起黑體月 B" panose="020B0800000000000000" pitchFamily="34" charset="-120"/>
                <a:sym typeface="Didact Gothic"/>
              </a:rPr>
              <a:t>管理青少年的基礎是關係</a:t>
            </a:r>
            <a:endParaRPr lang="zh-TW" altLang="en-US" sz="4400" b="1" dirty="0">
              <a:latin typeface="源起黑體月 B" panose="020B0800000000000000" pitchFamily="34" charset="-120"/>
              <a:ea typeface="源起黑體月 B" panose="020B08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03591F-90E8-1A7A-7DCD-889DC58A7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9203B2F-D9DC-BBAE-ACA4-A5496DF9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en-US" altLang="zh-TW" sz="4400" b="1">
                <a:latin typeface="源起黑體月 B" panose="020B0800000000000000" pitchFamily="34" charset="-120"/>
                <a:ea typeface="源起黑體月 B" panose="020B0800000000000000" pitchFamily="34" charset="-120"/>
                <a:sym typeface="Didact Gothic"/>
              </a:rPr>
              <a:t>3C</a:t>
            </a:r>
            <a:r>
              <a:rPr lang="zh-TW" altLang="en-US" sz="4400" b="1">
                <a:latin typeface="源起黑體月 B" panose="020B0800000000000000" pitchFamily="34" charset="-120"/>
                <a:ea typeface="源起黑體月 B" panose="020B0800000000000000" pitchFamily="34" charset="-120"/>
                <a:sym typeface="Didact Gothic"/>
              </a:rPr>
              <a:t>不該影響孩子的</a:t>
            </a:r>
            <a:endParaRPr lang="zh-TW" altLang="en-US" sz="4400" b="1" dirty="0">
              <a:latin typeface="源起黑體月 B" panose="020B0800000000000000" pitchFamily="34" charset="-120"/>
              <a:ea typeface="源起黑體月 B" panose="020B08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3EADE5-6C51-4986-C9BF-9680327A6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8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B239171-4483-1189-755F-303A3013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ED747E-1D91-7902-8BF1-FC03464109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866B7DF-06DC-2FAC-14C2-FAF7B21D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引導孩子正確使用網路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9BB654-61F1-3CA2-C058-08091DD84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0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9183D43-A23B-47C6-D59D-9F563668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引導孩子正確使用網路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9D11E4-3E62-6CF4-C0A0-3B9AB156E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7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4B71208-9F38-6844-5E11-2CE46BD0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引導孩子正確使用網路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7158F7-E2AC-2F37-6FC6-6107F698C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4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3DF33EB-64C3-D06F-3C2F-CAB6AC51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預防網路成癮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F9EF65-9936-C433-7538-E7E8A6590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7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A70D395-C34D-741C-80BC-E54E10A7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改變成癮的可能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86400C-B67C-0B4D-34BF-9FD8AAE29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F87B5DE-F0F6-75E0-8BEE-C5B8935E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solidFill>
                  <a:schemeClr val="tx1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當</a:t>
            </a:r>
            <a:r>
              <a:rPr lang="en-US" altLang="zh-TW" sz="4800">
                <a:solidFill>
                  <a:schemeClr val="tx1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3C</a:t>
            </a:r>
            <a:r>
              <a:rPr lang="zh-TW" altLang="en-US" sz="4800">
                <a:solidFill>
                  <a:schemeClr val="tx1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成為現代</a:t>
            </a:r>
            <a:br>
              <a:rPr lang="zh-TW" altLang="en-US" sz="4800">
                <a:solidFill>
                  <a:schemeClr val="tx1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</a:br>
            <a:r>
              <a:rPr lang="zh-TW" altLang="en-US" sz="4800">
                <a:solidFill>
                  <a:schemeClr val="tx1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親子關係的第三者</a:t>
            </a:r>
            <a:endParaRPr lang="zh-TW" altLang="en-US" sz="4800" dirty="0">
              <a:solidFill>
                <a:schemeClr val="tx1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9E65A3-EA0F-56D0-CB4E-ED330A02D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9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EB0E908-63A4-DDA3-830F-4CBFF1C8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改變成癮的可能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AD7DD7-054E-4AA3-0453-BB2ADA4BB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90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E59C552-B3B8-B1D6-F33A-8DE0D21F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改變成癮的可能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A67CA6-0D6D-25D8-5B20-8B7B0C64A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20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0DF4D90-21FD-E856-4B00-64E39CF9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改變成癮的可能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5098C3-7548-791D-C71A-BE8440983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6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F9BF48A-D2DF-2B1B-53F3-3BD4FD94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網路議題參考使用資源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4DB032-8938-8CD1-5802-FEDAAB840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0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FE434B6-4D7E-C00B-902C-9F2F30EB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13AB62-49A3-F7ED-01A5-A05286821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7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E80CA56-6C08-C0AD-D2A8-85EA0ADB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D10EE3-34B4-CAB6-1E84-66A574626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7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CCCB426-395C-4AEC-2702-B1AC87B5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E5ABC7-8BD6-A963-FC02-515D5B5C6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77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1D3C7E1-CB3D-C409-57AB-3DEF844D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F2F291-5C3B-F76F-DEF8-F50700F71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1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5DA1745-3F3F-0A33-00EE-790E38A9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23E4B2-7E13-7310-C348-73EEAA23E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48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1FCA2C-8D01-C205-3F8F-10603AE1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AA3F80-9996-3FE2-95EC-0E3857633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6EF512F-0BD7-8E4F-E3F4-CB5143C4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您的小孩有以下情形嗎</a:t>
            </a:r>
            <a: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?</a:t>
            </a:r>
            <a:endParaRPr lang="en-US" altLang="zh-TW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BFFF0C-5FD2-B030-BBEC-C6BC16796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9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5FCC036-EB61-2725-B725-400F9FAA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如果在網路遇到犯罪行為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7F9B23-9F6F-357B-781C-D5D694D4C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66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AF3E21E-B73F-67EC-544C-0260B67F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別讓</a:t>
            </a:r>
            <a: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3C</a:t>
            </a: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成為親子關係的第三者</a:t>
            </a: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C4B452-BC01-A75A-C8EC-31C8DE95D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53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C17037D-5528-1B40-C89B-9699FD95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  <a:t>重回青春少年時</a:t>
            </a:r>
            <a:br>
              <a:rPr lang="zh-TW" altLang="en-US" sz="48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</a:br>
            <a:r>
              <a:rPr lang="zh-TW" altLang="en-US" sz="4800">
                <a:solidFill>
                  <a:srgbClr val="C00000"/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  <a:t>真正能提供指引的是？</a:t>
            </a:r>
            <a:endParaRPr lang="zh-TW" altLang="en-US" sz="4800" dirty="0">
              <a:solidFill>
                <a:srgbClr val="C00000"/>
              </a:solidFill>
              <a:latin typeface="源起黑體月 H" panose="020B0A00000000000000" pitchFamily="34" charset="-120"/>
              <a:ea typeface="源起黑體月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1990D06-AD5A-4E0C-D41C-1019B56A7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C43308A-9926-58E1-DF6E-9CB5E631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  <a:t>感謝聆聽</a:t>
            </a:r>
            <a:br>
              <a:rPr lang="zh-TW" altLang="en-US" sz="48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</a:br>
            <a:r>
              <a:rPr lang="zh-TW" altLang="en-US" sz="32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  <a:t>林世欣</a:t>
            </a:r>
            <a:br>
              <a:rPr lang="zh-TW" altLang="en-US" sz="48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</a:br>
            <a:r>
              <a:rPr lang="en-US" altLang="zh-TW" sz="28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  <a:t>sing047@ms39.hinet.net</a:t>
            </a:r>
            <a:br>
              <a:rPr lang="en-US" altLang="zh-TW" sz="4800">
                <a:solidFill>
                  <a:schemeClr val="bg1">
                    <a:lumMod val="10000"/>
                  </a:schemeClr>
                </a:solidFill>
                <a:latin typeface="源起黑體月 H" panose="020B0A00000000000000" pitchFamily="34" charset="-120"/>
                <a:ea typeface="源起黑體月 H" panose="020B0A00000000000000" pitchFamily="34" charset="-120"/>
              </a:rPr>
            </a:br>
            <a:endParaRPr lang="en-US" sz="4800" dirty="0">
              <a:solidFill>
                <a:srgbClr val="C00000"/>
              </a:solidFill>
              <a:latin typeface="源起黑體月 H" panose="020B0A00000000000000" pitchFamily="34" charset="-120"/>
              <a:ea typeface="源起黑體月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81F613-B3B9-9123-86EC-E050A7FC0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2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1F19929-21B1-687E-D423-8270D69C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網路</a:t>
            </a:r>
            <a:b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</a:br>
            <a:r>
              <a:rPr lang="zh-TW" altLang="en-US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  <a:t>成癮</a:t>
            </a:r>
            <a:br>
              <a:rPr lang="en-US" altLang="zh-TW" sz="4400" b="1">
                <a:latin typeface="源樣黑體 H" panose="020B0A00000000000000" pitchFamily="34" charset="-120"/>
                <a:ea typeface="源樣黑體 H" panose="020B0A00000000000000" pitchFamily="34" charset="-120"/>
                <a:sym typeface="Didact Gothic"/>
              </a:rPr>
            </a:br>
            <a:endParaRPr lang="zh-TW" altLang="en-US" sz="4400" b="1" dirty="0">
              <a:latin typeface="源樣黑體 H" panose="020B0A00000000000000" pitchFamily="34" charset="-120"/>
              <a:ea typeface="源樣黑體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430B77-53FB-D5A7-D2B9-7D9D15008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9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EFA29FD-817B-E08C-1C29-F56185C7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600">
                <a:latin typeface="源泉圓體 H" panose="020B0A00000000000000" pitchFamily="34" charset="-120"/>
                <a:ea typeface="源泉圓體 H" panose="020B0A00000000000000" pitchFamily="34" charset="-120"/>
              </a:rPr>
              <a:t>癮</a:t>
            </a:r>
            <a:endParaRPr lang="zh-TW" altLang="en-US" sz="16600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1DF79F-0CBD-601C-4843-039F672E3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1832CC2-A213-4E9D-590F-C68E9B72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  <a:t>人人都有成癮傾向</a:t>
            </a:r>
            <a:b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</a:br>
            <a:r>
              <a:rPr lang="zh-TW" altLang="en-US" sz="4800">
                <a:latin typeface="源泉圓體 H" panose="020B0A00000000000000" pitchFamily="34" charset="-120"/>
                <a:ea typeface="源泉圓體 H" panose="020B0A00000000000000" pitchFamily="34" charset="-120"/>
              </a:rPr>
              <a:t>大腦獎勵系統～多巴胺</a:t>
            </a:r>
            <a:endParaRPr lang="zh-TW" altLang="en-US" sz="4800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480D6D-3B75-62FE-38EF-1EC1E4FC5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50DE388-3DA1-41CC-C88E-C6B366FA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lvl="0">
              <a:buSzPts val="1400"/>
            </a:pPr>
            <a:r>
              <a:rPr lang="zh-TW" altLang="en-US" sz="4400" b="1">
                <a:latin typeface="源起黑體月 H" panose="020B0A00000000000000" pitchFamily="34" charset="-120"/>
                <a:ea typeface="源起黑體月 H" panose="020B0A00000000000000" pitchFamily="34" charset="-120"/>
                <a:sym typeface="Didact Gothic"/>
              </a:rPr>
              <a:t>成癮～被綁架的大腦</a:t>
            </a:r>
            <a:endParaRPr lang="en-US" altLang="zh-TW" sz="4400" b="1" dirty="0">
              <a:latin typeface="源起黑體月 H" panose="020B0A00000000000000" pitchFamily="34" charset="-120"/>
              <a:ea typeface="源起黑體月 H" panose="020B0A00000000000000" pitchFamily="34" charset="-120"/>
              <a:sym typeface="Didact Gothic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816544D-9C42-A1A2-AD43-A6F260C64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2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如螢幕大小 (16:9)</PresentationFormat>
  <Paragraphs>45</Paragraphs>
  <Slides>53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2" baseType="lpstr">
      <vt:lpstr>源泉圓體 H</vt:lpstr>
      <vt:lpstr>源起黑體月 B</vt:lpstr>
      <vt:lpstr>源起黑體月 H</vt:lpstr>
      <vt:lpstr>源樣黑體 H</vt:lpstr>
      <vt:lpstr>源樣黑體月 H</vt:lpstr>
      <vt:lpstr>Aptos</vt:lpstr>
      <vt:lpstr>Aptos Display</vt:lpstr>
      <vt:lpstr>Arial</vt:lpstr>
      <vt:lpstr>Office 佈景主題</vt:lpstr>
      <vt:lpstr>3C不沉迷 親子零距離</vt:lpstr>
      <vt:lpstr>林世欣</vt:lpstr>
      <vt:lpstr>林世欣</vt:lpstr>
      <vt:lpstr>當3C成為現代 親子關係的第三者</vt:lpstr>
      <vt:lpstr>您的小孩有以下情形嗎?</vt:lpstr>
      <vt:lpstr>網路 成癮 </vt:lpstr>
      <vt:lpstr>癮</vt:lpstr>
      <vt:lpstr>人人都有成癮傾向 大腦獎勵系統～多巴胺</vt:lpstr>
      <vt:lpstr>成癮～被綁架的大腦</vt:lpstr>
      <vt:lpstr>網路成癮核心症狀</vt:lpstr>
      <vt:lpstr>網路沉迷 與成癮</vt:lpstr>
      <vt:lpstr>Contents of This Template</vt:lpstr>
      <vt:lpstr>PowerPoint 簡報</vt:lpstr>
      <vt:lpstr>人人都有成癮傾向 預防勝於治療</vt:lpstr>
      <vt:lpstr>問題的表現形式 核心的問題根源</vt:lpstr>
      <vt:lpstr>成癮與生活</vt:lpstr>
      <vt:lpstr>成癮與生活</vt:lpstr>
      <vt:lpstr>核心的問題根源</vt:lpstr>
      <vt:lpstr>新興網路議題-性/性別</vt:lpstr>
      <vt:lpstr>新興網路議題-性/性別</vt:lpstr>
      <vt:lpstr>哪些人容易網路成癮？</vt:lpstr>
      <vt:lpstr>哪些人容易網路成癮？</vt:lpstr>
      <vt:lpstr>哪些人容易網路成癮？</vt:lpstr>
      <vt:lpstr>哪些人容易網路成癮？</vt:lpstr>
      <vt:lpstr>哪些人不容易網路成癮？</vt:lpstr>
      <vt:lpstr>青少年 為什麼走向 網路成癮？</vt:lpstr>
      <vt:lpstr>青少年為什麼走向網路成癮？</vt:lpstr>
      <vt:lpstr>青少年為什麼走向網路成癮？</vt:lpstr>
      <vt:lpstr>改變成癮的可能</vt:lpstr>
      <vt:lpstr>改變成癮的可能 日常點滴的累積</vt:lpstr>
      <vt:lpstr>與青少年互動 關係要滋養 行為要設限</vt:lpstr>
      <vt:lpstr>管理青少年的基礎是關係</vt:lpstr>
      <vt:lpstr>3C不該影響孩子的</vt:lpstr>
      <vt:lpstr>PowerPoint 簡報</vt:lpstr>
      <vt:lpstr>引導孩子正確使用網路</vt:lpstr>
      <vt:lpstr>引導孩子正確使用網路</vt:lpstr>
      <vt:lpstr>引導孩子正確使用網路</vt:lpstr>
      <vt:lpstr>預防網路成癮</vt:lpstr>
      <vt:lpstr>改變成癮的可能</vt:lpstr>
      <vt:lpstr>改變成癮的可能</vt:lpstr>
      <vt:lpstr>改變成癮的可能</vt:lpstr>
      <vt:lpstr>改變成癮的可能</vt:lpstr>
      <vt:lpstr>網路議題參考使用資源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如果在網路遇到犯罪行為</vt:lpstr>
      <vt:lpstr>別讓3C成為親子關係的第三者</vt:lpstr>
      <vt:lpstr>重回青春少年時 真正能提供指引的是？</vt:lpstr>
      <vt:lpstr>感謝聆聽 林世欣 sing047@ms39.hinet.net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林世欣</dc:creator>
  <cp:lastModifiedBy>林世欣</cp:lastModifiedBy>
  <cp:revision>1</cp:revision>
  <dcterms:created xsi:type="dcterms:W3CDTF">2025-05-02T23:35:56Z</dcterms:created>
  <dcterms:modified xsi:type="dcterms:W3CDTF">2025-05-02T23:36:17Z</dcterms:modified>
</cp:coreProperties>
</file>